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328" r:id="rId3"/>
    <p:sldId id="343" r:id="rId4"/>
    <p:sldId id="347" r:id="rId5"/>
    <p:sldId id="348" r:id="rId6"/>
    <p:sldId id="351" r:id="rId7"/>
    <p:sldId id="309" r:id="rId8"/>
    <p:sldId id="317" r:id="rId9"/>
    <p:sldId id="353" r:id="rId10"/>
    <p:sldId id="352" r:id="rId11"/>
    <p:sldId id="354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22"/>
    <p:restoredTop sz="95958"/>
  </p:normalViewPr>
  <p:slideViewPr>
    <p:cSldViewPr snapToGrid="0" snapToObjects="1">
      <p:cViewPr varScale="1">
        <p:scale>
          <a:sx n="101" d="100"/>
          <a:sy n="101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2FB1C-FECF-C444-A7A7-9FFFAD583521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50F4D-116E-8742-9905-A227DDEEC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BB40-F5BC-034C-818D-2ABD45370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BA7F-40FA-9C49-A379-1C6D0E65D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34D7F-9589-2F4B-9687-212B06368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A6AE0-A549-F340-8CC5-E805586A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20EA-B510-7440-8F97-E371A4F0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AD8E2-E941-3C41-89C6-E58109F1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61CF-CDD4-3949-8514-AD8445C0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BA93-2284-1C42-BE2D-E2587C0F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829D-746F-C34F-8CEA-624A5F5E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9997-0A2C-D248-8EAB-8915B4A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79DA4-D830-2341-97BA-A0F5F123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3BAD4-24A3-A648-A610-98353DE85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401F5-2B12-BA41-8E7B-C03EADB45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984E1-B7C8-F14A-8F90-009A8F1B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6911-FCB5-2447-8D17-9FFED95A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3AC03-4975-D849-8984-31088168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3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0FF1-2E8B-0F46-83F4-2017B79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B280D-FC7D-1344-BE06-19FB4C35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AB8A9-3E0C-8A4F-BDEE-99526566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662D-A40E-3444-AC63-995C33AA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945CC-505D-C44C-AD15-50D99957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ADF4-2D47-3A44-B4BB-A94D6EE8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BF14-1528-844C-BACE-E86003AE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986A-4D83-474D-88C1-E58BAE01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DA385-C754-8A4E-BFD4-079190F8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A81D-E1F8-BF44-A6DF-7CA19FDC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3B7D-17D5-AA49-93B2-7FE1095F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0A04-6C35-DC40-8DB0-6D3689159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89B69-D55D-FA4D-8529-194AD7067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CDCEE-651C-DC4F-A7DE-9929BE7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A530-2E9E-234E-A851-FB4C2449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1D0A-01A4-6547-AFED-5752A45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09B5-3DEF-CC42-AB19-9B44A48F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823-F107-304E-AA0F-E4EFAA4A8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05B7-6247-9F43-B526-E48DDBB14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E5ED2-8CD4-7348-9D4B-D7BB52C7E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C41D4-6D0B-FD47-B609-7814D319F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7BA43-56C7-A643-840F-30F37384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F81AE-E9F3-F143-830D-4C5B0B31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0A42D-E66B-1945-A802-9E1A7534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6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2F1E-D17D-BE47-BA6A-A7C67416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41889-7DDC-B544-BD40-7FCF99E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76E8C-3029-E549-9ED2-5C9EE637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0FE87-111A-C348-A931-942891B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9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CDBC5-55E4-0E40-9492-9B408A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56EF8-5DB7-2848-987A-692A2051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889C-2CFC-8845-B141-6B04DBC7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99F0-6169-E64F-9D72-91685239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6001-BFA9-8141-A7B4-85A94E7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684E-A207-2748-ACCE-7A99DF83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419B6-FC8E-7346-ADEA-1D968B79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3D7A-3B52-754B-911D-5356909B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FCB4D-AFA0-B64C-A5BB-C2A0E27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E194-C34A-0D46-8D65-FF8916BB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EF9DE-2874-8E44-836C-5C5DD9B43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CF13F-EF39-BC42-8D47-4BD91974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29416-846E-2F48-A1A7-72798008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D1F83-75F2-E04F-92A9-86720F84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F7C89-84F1-8246-ACDD-778A2977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D9DA8-DD9E-6C48-827F-EE2AF09C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BDCC-FF40-7149-8305-CEB6C4E9F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FE005-25C2-AD43-8FD1-DA594B23D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A1932-378F-164C-B083-8FF5DB5B268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E04F-B428-EF43-8D52-C2A16362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2F74-9374-5F4C-A967-F6FA4B7BD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5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A4773F-761F-3B70-50CC-2D40E162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641" y="3908415"/>
            <a:ext cx="3697699" cy="280057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6FAAA3D-3862-57E1-836B-ABCA76887CDB}"/>
              </a:ext>
            </a:extLst>
          </p:cNvPr>
          <p:cNvGrpSpPr/>
          <p:nvPr/>
        </p:nvGrpSpPr>
        <p:grpSpPr>
          <a:xfrm>
            <a:off x="8524516" y="646860"/>
            <a:ext cx="3578824" cy="2819540"/>
            <a:chOff x="7023586" y="188827"/>
            <a:chExt cx="3578824" cy="28195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9A48AD-72F0-ABB1-92BC-59726DDE707B}"/>
                </a:ext>
              </a:extLst>
            </p:cNvPr>
            <p:cNvGrpSpPr/>
            <p:nvPr/>
          </p:nvGrpSpPr>
          <p:grpSpPr>
            <a:xfrm>
              <a:off x="7023586" y="324248"/>
              <a:ext cx="3578824" cy="2684119"/>
              <a:chOff x="6595323" y="324248"/>
              <a:chExt cx="3578824" cy="26841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EEF6178-1D04-B2A1-D484-FAD7C321C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5323" y="324248"/>
                <a:ext cx="3578824" cy="2684119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16ED7AC-AFEC-44C4-3EE7-F8E922ACE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5328" y="766263"/>
                <a:ext cx="178289" cy="1218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445B80-D726-3931-5402-253D1B35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294" y="188827"/>
              <a:ext cx="2807463" cy="596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2944BF-B3F8-1F5E-63C6-9EEEE8FE442A}"/>
              </a:ext>
            </a:extLst>
          </p:cNvPr>
          <p:cNvSpPr txBox="1"/>
          <p:nvPr/>
        </p:nvSpPr>
        <p:spPr>
          <a:xfrm>
            <a:off x="-9368" y="1791"/>
            <a:ext cx="1220136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did this week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68C26A-AA1C-16A8-D563-56FB2454A23E}"/>
                  </a:ext>
                </a:extLst>
              </p:cNvPr>
              <p:cNvSpPr txBox="1"/>
              <p:nvPr/>
            </p:nvSpPr>
            <p:spPr>
              <a:xfrm>
                <a:off x="88660" y="783137"/>
                <a:ext cx="8638651" cy="5069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got acquainted with critical points and corresponding states (as well as computer-assisted calculus in </a:t>
                </a:r>
                <a:r>
                  <a:rPr lang="en-US" sz="2400" dirty="0" err="1"/>
                  <a:t>AnalyticalTcrit</a:t>
                </a:r>
                <a:r>
                  <a:rPr lang="en-US" sz="2400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Introduced the Enthalpy,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sz="24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Visualized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/>
                  <a:t> as a thermodynamic surface, identified its slopes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b="0" dirty="0"/>
                  <a:t>, and noticed the twist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Said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𝑟𝑜𝑡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𝑣𝑖𝑏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𝑖𝑛𝑡𝑒𝑟𝑚𝑜𝑙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where (according to vdw)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𝑖𝑛𝑡𝑒𝑟𝑚𝑜𝑙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From that, we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𝑹𝑻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68C26A-AA1C-16A8-D563-56FB2454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" y="783137"/>
                <a:ext cx="8638651" cy="5069080"/>
              </a:xfrm>
              <a:prstGeom prst="rect">
                <a:avLst/>
              </a:prstGeom>
              <a:blipFill>
                <a:blip r:embed="rId5"/>
                <a:stretch>
                  <a:fillRect l="-1028" t="-1000" r="-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0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72BCD3-6743-578C-48D4-ADC868DED031}"/>
                  </a:ext>
                </a:extLst>
              </p:cNvPr>
              <p:cNvSpPr txBox="1"/>
              <p:nvPr/>
            </p:nvSpPr>
            <p:spPr>
              <a:xfrm>
                <a:off x="587208" y="1031339"/>
                <a:ext cx="5504107" cy="1146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𝑽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72BCD3-6743-578C-48D4-ADC868DED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08" y="1031339"/>
                <a:ext cx="5504107" cy="1146981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ED919-37DE-DC9C-17B7-40538BEA6297}"/>
              </a:ext>
            </a:extLst>
          </p:cNvPr>
          <p:cNvGrpSpPr/>
          <p:nvPr/>
        </p:nvGrpSpPr>
        <p:grpSpPr>
          <a:xfrm>
            <a:off x="6620939" y="277142"/>
            <a:ext cx="4608757" cy="2711596"/>
            <a:chOff x="7552271" y="1969446"/>
            <a:chExt cx="4608757" cy="27115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0606A9-F419-F530-9BFE-4F8CF056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027" y="1969446"/>
              <a:ext cx="4168001" cy="27115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E51D4CC-4118-87EE-7FEF-91758E908787}"/>
                    </a:ext>
                  </a:extLst>
                </p:cNvPr>
                <p:cNvSpPr txBox="1"/>
                <p:nvPr/>
              </p:nvSpPr>
              <p:spPr>
                <a:xfrm>
                  <a:off x="7552271" y="2432747"/>
                  <a:ext cx="258233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E51D4CC-4118-87EE-7FEF-91758E908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2271" y="2432747"/>
                  <a:ext cx="258233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2A5F1-0B29-A337-B998-CCD48905C866}"/>
                  </a:ext>
                </a:extLst>
              </p:cNvPr>
              <p:cNvSpPr txBox="1"/>
              <p:nvPr/>
            </p:nvSpPr>
            <p:spPr>
              <a:xfrm>
                <a:off x="432852" y="2988738"/>
                <a:ext cx="11316925" cy="343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When you substitute </a:t>
                </a:r>
                <a:r>
                  <a:rPr lang="en-US" sz="24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vdw’s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expressions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the above</a:t>
                </a:r>
                <a:r>
                  <a:rPr lang="en-US" sz="2400" dirty="0"/>
                  <a:t>, you get a big mess. Fortunately, the part we’re calling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depends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in a distinctly linear fashion, as shown above. That means it’s amenable to a </a:t>
                </a:r>
                <a:r>
                  <a:rPr lang="en-US" sz="2400" b="1" dirty="0"/>
                  <a:t>bilinear Taylor expansion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dirty="0"/>
                  <a:t>We’ll let Python take the derivatives … and with any luck, we’ll recover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𝑹𝑻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2A5F1-0B29-A337-B998-CCD48905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2" y="2988738"/>
                <a:ext cx="11316925" cy="3439147"/>
              </a:xfrm>
              <a:prstGeom prst="rect">
                <a:avLst/>
              </a:prstGeom>
              <a:blipFill>
                <a:blip r:embed="rId5"/>
                <a:stretch>
                  <a:fillRect l="-898" b="-202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A087DC-CCFE-B626-98F8-7E3FC68F92D6}"/>
                  </a:ext>
                </a:extLst>
              </p:cNvPr>
              <p:cNvSpPr txBox="1"/>
              <p:nvPr/>
            </p:nvSpPr>
            <p:spPr>
              <a:xfrm>
                <a:off x="-9369" y="1791"/>
                <a:ext cx="12201369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Simplifying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A087DC-CCFE-B626-98F8-7E3FC68F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9" y="1791"/>
                <a:ext cx="12201369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69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2A5F1-0B29-A337-B998-CCD48905C866}"/>
                  </a:ext>
                </a:extLst>
              </p:cNvPr>
              <p:cNvSpPr txBox="1"/>
              <p:nvPr/>
            </p:nvSpPr>
            <p:spPr>
              <a:xfrm>
                <a:off x="432852" y="527425"/>
                <a:ext cx="11316925" cy="6328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OK, we have the equation of an </a:t>
                </a:r>
                <a:r>
                  <a:rPr lang="en-US" sz="2400" b="1" dirty="0"/>
                  <a:t>ideal</a:t>
                </a:r>
                <a:r>
                  <a:rPr lang="en-US" sz="2400" dirty="0"/>
                  <a:t>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𝑛𝑅𝑇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More realistic is the equation for a </a:t>
                </a:r>
                <a:r>
                  <a:rPr lang="en-US" sz="2400" b="1" dirty="0"/>
                  <a:t>van der Waals gas</a:t>
                </a:r>
                <a:r>
                  <a:rPr lang="en-US" sz="2400" dirty="0"/>
                  <a:t>,</a:t>
                </a:r>
                <a:endParaRPr lang="en-US" sz="2400" b="1" dirty="0"/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𝑛𝑅𝑇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there’s also the equation for a </a:t>
                </a:r>
                <a:r>
                  <a:rPr lang="en-US" sz="2400" b="1" dirty="0"/>
                  <a:t>Berthelot </a:t>
                </a:r>
                <a:r>
                  <a:rPr lang="en-US" sz="2400" dirty="0"/>
                  <a:t>gas,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𝐵𝑒𝑟𝑡h𝑒𝑙𝑜𝑡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𝑛𝑅𝑇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tools we’ve developed here are good for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those – and any other gas law that people have dreamed up!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42A5F1-0B29-A337-B998-CCD48905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2" y="527425"/>
                <a:ext cx="11316925" cy="6328784"/>
              </a:xfrm>
              <a:prstGeom prst="rect">
                <a:avLst/>
              </a:prstGeom>
              <a:blipFill>
                <a:blip r:embed="rId2"/>
                <a:stretch>
                  <a:fillRect l="-898" t="-802" r="-337" b="-1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5A087DC-CCFE-B626-98F8-7E3FC68F92D6}"/>
              </a:ext>
            </a:extLst>
          </p:cNvPr>
          <p:cNvSpPr txBox="1"/>
          <p:nvPr/>
        </p:nvSpPr>
        <p:spPr>
          <a:xfrm>
            <a:off x="-9369" y="1791"/>
            <a:ext cx="1220136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Ideal, van der Waals, and Berthelot (wrap-up)</a:t>
            </a:r>
          </a:p>
        </p:txBody>
      </p:sp>
    </p:spTree>
    <p:extLst>
      <p:ext uri="{BB962C8B-B14F-4D97-AF65-F5344CB8AC3E}">
        <p14:creationId xmlns:p14="http://schemas.microsoft.com/office/powerpoint/2010/main" val="205773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6E9418-0014-C24B-8ACF-31C8C02B0001}"/>
              </a:ext>
            </a:extLst>
          </p:cNvPr>
          <p:cNvSpPr txBox="1"/>
          <p:nvPr/>
        </p:nvSpPr>
        <p:spPr>
          <a:xfrm>
            <a:off x="5530" y="0"/>
            <a:ext cx="121864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477C4-D79D-6DFD-C901-536211E5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6" y="794589"/>
            <a:ext cx="11185451" cy="2634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EFE0E-C0FA-9618-96D9-E6EEFC1A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85" y="3914011"/>
            <a:ext cx="8989739" cy="2232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58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38255A-7CA6-5648-8BA8-2B9AE531AD66}"/>
              </a:ext>
            </a:extLst>
          </p:cNvPr>
          <p:cNvGrpSpPr/>
          <p:nvPr/>
        </p:nvGrpSpPr>
        <p:grpSpPr>
          <a:xfrm>
            <a:off x="574223" y="1135901"/>
            <a:ext cx="5888240" cy="4954945"/>
            <a:chOff x="540356" y="1135901"/>
            <a:chExt cx="5888240" cy="49549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3A6649-1B2E-3C44-BBEA-AC2043571CE3}"/>
                </a:ext>
              </a:extLst>
            </p:cNvPr>
            <p:cNvGrpSpPr/>
            <p:nvPr/>
          </p:nvGrpSpPr>
          <p:grpSpPr>
            <a:xfrm>
              <a:off x="540356" y="1135901"/>
              <a:ext cx="5888240" cy="4954945"/>
              <a:chOff x="3460831" y="243067"/>
              <a:chExt cx="5888240" cy="49549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15D76A-795D-B241-BE76-F434F1FC2E37}"/>
                  </a:ext>
                </a:extLst>
              </p:cNvPr>
              <p:cNvGrpSpPr/>
              <p:nvPr/>
            </p:nvGrpSpPr>
            <p:grpSpPr>
              <a:xfrm>
                <a:off x="3460831" y="243067"/>
                <a:ext cx="5888240" cy="4954945"/>
                <a:chOff x="3460831" y="277792"/>
                <a:chExt cx="5888240" cy="495494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2C513A1-AF97-AC44-8C31-1E7210C4C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60831" y="277792"/>
                  <a:ext cx="5888240" cy="4954945"/>
                </a:xfrm>
                <a:prstGeom prst="rect">
                  <a:avLst/>
                </a:prstGeom>
              </p:spPr>
            </p:pic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2D486E94-E2A5-8848-9CCC-2500CDAA7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67423" y="3310361"/>
                  <a:ext cx="1331088" cy="821801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B02037EC-AA45-164C-83B5-E7FD0C022BB1}"/>
                    </a:ext>
                  </a:extLst>
                </p:cNvPr>
                <p:cNvSpPr/>
                <p:nvPr/>
              </p:nvSpPr>
              <p:spPr>
                <a:xfrm>
                  <a:off x="6223836" y="1208387"/>
                  <a:ext cx="1265535" cy="2431575"/>
                </a:xfrm>
                <a:custGeom>
                  <a:avLst/>
                  <a:gdLst>
                    <a:gd name="connsiteX0" fmla="*/ 1265535 w 1265535"/>
                    <a:gd name="connsiteY0" fmla="*/ 2431575 h 2431575"/>
                    <a:gd name="connsiteX1" fmla="*/ 917193 w 1265535"/>
                    <a:gd name="connsiteY1" fmla="*/ 2039690 h 2431575"/>
                    <a:gd name="connsiteX2" fmla="*/ 670450 w 1265535"/>
                    <a:gd name="connsiteY2" fmla="*/ 1749404 h 2431575"/>
                    <a:gd name="connsiteX3" fmla="*/ 467250 w 1265535"/>
                    <a:gd name="connsiteY3" fmla="*/ 1488147 h 2431575"/>
                    <a:gd name="connsiteX4" fmla="*/ 365650 w 1265535"/>
                    <a:gd name="connsiteY4" fmla="*/ 1299461 h 2431575"/>
                    <a:gd name="connsiteX5" fmla="*/ 307593 w 1265535"/>
                    <a:gd name="connsiteY5" fmla="*/ 1183347 h 2431575"/>
                    <a:gd name="connsiteX6" fmla="*/ 235021 w 1265535"/>
                    <a:gd name="connsiteY6" fmla="*/ 1168832 h 2431575"/>
                    <a:gd name="connsiteX7" fmla="*/ 176964 w 1265535"/>
                    <a:gd name="connsiteY7" fmla="*/ 1154318 h 2431575"/>
                    <a:gd name="connsiteX8" fmla="*/ 118907 w 1265535"/>
                    <a:gd name="connsiteY8" fmla="*/ 1038204 h 2431575"/>
                    <a:gd name="connsiteX9" fmla="*/ 60850 w 1265535"/>
                    <a:gd name="connsiteY9" fmla="*/ 849518 h 2431575"/>
                    <a:gd name="connsiteX10" fmla="*/ 31821 w 1265535"/>
                    <a:gd name="connsiteY10" fmla="*/ 544718 h 2431575"/>
                    <a:gd name="connsiteX11" fmla="*/ 31821 w 1265535"/>
                    <a:gd name="connsiteY11" fmla="*/ 297975 h 2431575"/>
                    <a:gd name="connsiteX12" fmla="*/ 2793 w 1265535"/>
                    <a:gd name="connsiteY12" fmla="*/ 22204 h 2431575"/>
                    <a:gd name="connsiteX13" fmla="*/ 2793 w 1265535"/>
                    <a:gd name="connsiteY13" fmla="*/ 36718 h 24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65535" h="2431575">
                      <a:moveTo>
                        <a:pt x="1265535" y="2431575"/>
                      </a:moveTo>
                      <a:lnTo>
                        <a:pt x="917193" y="2039690"/>
                      </a:lnTo>
                      <a:cubicBezTo>
                        <a:pt x="818012" y="1925995"/>
                        <a:pt x="745440" y="1841328"/>
                        <a:pt x="670450" y="1749404"/>
                      </a:cubicBezTo>
                      <a:cubicBezTo>
                        <a:pt x="595460" y="1657480"/>
                        <a:pt x="518050" y="1563138"/>
                        <a:pt x="467250" y="1488147"/>
                      </a:cubicBezTo>
                      <a:cubicBezTo>
                        <a:pt x="416450" y="1413156"/>
                        <a:pt x="392259" y="1350261"/>
                        <a:pt x="365650" y="1299461"/>
                      </a:cubicBezTo>
                      <a:cubicBezTo>
                        <a:pt x="339041" y="1248661"/>
                        <a:pt x="307593" y="1183347"/>
                        <a:pt x="307593" y="1183347"/>
                      </a:cubicBezTo>
                      <a:cubicBezTo>
                        <a:pt x="285822" y="1161576"/>
                        <a:pt x="235021" y="1168832"/>
                        <a:pt x="235021" y="1168832"/>
                      </a:cubicBezTo>
                      <a:cubicBezTo>
                        <a:pt x="213249" y="1163994"/>
                        <a:pt x="196316" y="1176089"/>
                        <a:pt x="176964" y="1154318"/>
                      </a:cubicBezTo>
                      <a:cubicBezTo>
                        <a:pt x="157612" y="1132547"/>
                        <a:pt x="138259" y="1089004"/>
                        <a:pt x="118907" y="1038204"/>
                      </a:cubicBezTo>
                      <a:cubicBezTo>
                        <a:pt x="99555" y="987404"/>
                        <a:pt x="75364" y="931766"/>
                        <a:pt x="60850" y="849518"/>
                      </a:cubicBezTo>
                      <a:cubicBezTo>
                        <a:pt x="46336" y="767270"/>
                        <a:pt x="36659" y="636642"/>
                        <a:pt x="31821" y="544718"/>
                      </a:cubicBezTo>
                      <a:cubicBezTo>
                        <a:pt x="26983" y="452794"/>
                        <a:pt x="36659" y="385061"/>
                        <a:pt x="31821" y="297975"/>
                      </a:cubicBezTo>
                      <a:cubicBezTo>
                        <a:pt x="26983" y="210889"/>
                        <a:pt x="2793" y="22204"/>
                        <a:pt x="2793" y="22204"/>
                      </a:cubicBezTo>
                      <a:cubicBezTo>
                        <a:pt x="-2045" y="-21339"/>
                        <a:pt x="374" y="7689"/>
                        <a:pt x="2793" y="36718"/>
                      </a:cubicBezTo>
                    </a:path>
                  </a:pathLst>
                </a:custGeom>
                <a:noFill/>
                <a:ln w="127000">
                  <a:solidFill>
                    <a:schemeClr val="accent2">
                      <a:alpha val="6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F9D4131E-9F78-5F47-A168-4164D462AFBF}"/>
                    </a:ext>
                  </a:extLst>
                </p:cNvPr>
                <p:cNvSpPr/>
                <p:nvPr/>
              </p:nvSpPr>
              <p:spPr>
                <a:xfrm>
                  <a:off x="6908800" y="1027391"/>
                  <a:ext cx="1219200" cy="2017486"/>
                </a:xfrm>
                <a:custGeom>
                  <a:avLst/>
                  <a:gdLst>
                    <a:gd name="connsiteX0" fmla="*/ 1219200 w 1219200"/>
                    <a:gd name="connsiteY0" fmla="*/ 2017486 h 2017486"/>
                    <a:gd name="connsiteX1" fmla="*/ 885371 w 1219200"/>
                    <a:gd name="connsiteY1" fmla="*/ 1698171 h 2017486"/>
                    <a:gd name="connsiteX2" fmla="*/ 667657 w 1219200"/>
                    <a:gd name="connsiteY2" fmla="*/ 1451428 h 2017486"/>
                    <a:gd name="connsiteX3" fmla="*/ 406400 w 1219200"/>
                    <a:gd name="connsiteY3" fmla="*/ 1030514 h 2017486"/>
                    <a:gd name="connsiteX4" fmla="*/ 188686 w 1219200"/>
                    <a:gd name="connsiteY4" fmla="*/ 595086 h 2017486"/>
                    <a:gd name="connsiteX5" fmla="*/ 72571 w 1219200"/>
                    <a:gd name="connsiteY5" fmla="*/ 217714 h 2017486"/>
                    <a:gd name="connsiteX6" fmla="*/ 0 w 1219200"/>
                    <a:gd name="connsiteY6" fmla="*/ 0 h 201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9200" h="2017486">
                      <a:moveTo>
                        <a:pt x="1219200" y="2017486"/>
                      </a:moveTo>
                      <a:cubicBezTo>
                        <a:pt x="1098247" y="1905000"/>
                        <a:pt x="977295" y="1792514"/>
                        <a:pt x="885371" y="1698171"/>
                      </a:cubicBezTo>
                      <a:cubicBezTo>
                        <a:pt x="793447" y="1603828"/>
                        <a:pt x="747485" y="1562704"/>
                        <a:pt x="667657" y="1451428"/>
                      </a:cubicBezTo>
                      <a:cubicBezTo>
                        <a:pt x="587829" y="1340152"/>
                        <a:pt x="486228" y="1173238"/>
                        <a:pt x="406400" y="1030514"/>
                      </a:cubicBezTo>
                      <a:cubicBezTo>
                        <a:pt x="326572" y="887790"/>
                        <a:pt x="244324" y="730553"/>
                        <a:pt x="188686" y="595086"/>
                      </a:cubicBezTo>
                      <a:cubicBezTo>
                        <a:pt x="133048" y="459619"/>
                        <a:pt x="104019" y="316895"/>
                        <a:pt x="72571" y="217714"/>
                      </a:cubicBezTo>
                      <a:cubicBezTo>
                        <a:pt x="41123" y="118533"/>
                        <a:pt x="20561" y="59266"/>
                        <a:pt x="0" y="0"/>
                      </a:cubicBezTo>
                    </a:path>
                  </a:pathLst>
                </a:custGeom>
                <a:noFill/>
                <a:ln w="127000">
                  <a:solidFill>
                    <a:srgbClr val="FF0000">
                      <a:alpha val="4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2B00834-A074-C44F-AA28-1EC2FCFA5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861" y="1717863"/>
                <a:ext cx="416708" cy="1534349"/>
              </a:xfrm>
              <a:prstGeom prst="line">
                <a:avLst/>
              </a:prstGeom>
              <a:ln w="127000">
                <a:solidFill>
                  <a:srgbClr val="00B050">
                    <a:alpha val="5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27C307-E80A-E349-8C81-2CCA760A5EDA}"/>
                </a:ext>
              </a:extLst>
            </p:cNvPr>
            <p:cNvSpPr/>
            <p:nvPr/>
          </p:nvSpPr>
          <p:spPr>
            <a:xfrm>
              <a:off x="3676207" y="2127560"/>
              <a:ext cx="1219200" cy="2017486"/>
            </a:xfrm>
            <a:custGeom>
              <a:avLst/>
              <a:gdLst>
                <a:gd name="connsiteX0" fmla="*/ 1219200 w 1219200"/>
                <a:gd name="connsiteY0" fmla="*/ 2017486 h 2017486"/>
                <a:gd name="connsiteX1" fmla="*/ 885371 w 1219200"/>
                <a:gd name="connsiteY1" fmla="*/ 1698171 h 2017486"/>
                <a:gd name="connsiteX2" fmla="*/ 667657 w 1219200"/>
                <a:gd name="connsiteY2" fmla="*/ 1451428 h 2017486"/>
                <a:gd name="connsiteX3" fmla="*/ 406400 w 1219200"/>
                <a:gd name="connsiteY3" fmla="*/ 1030514 h 2017486"/>
                <a:gd name="connsiteX4" fmla="*/ 188686 w 1219200"/>
                <a:gd name="connsiteY4" fmla="*/ 595086 h 2017486"/>
                <a:gd name="connsiteX5" fmla="*/ 72571 w 1219200"/>
                <a:gd name="connsiteY5" fmla="*/ 217714 h 2017486"/>
                <a:gd name="connsiteX6" fmla="*/ 0 w 1219200"/>
                <a:gd name="connsiteY6" fmla="*/ 0 h 201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2017486">
                  <a:moveTo>
                    <a:pt x="1219200" y="2017486"/>
                  </a:moveTo>
                  <a:cubicBezTo>
                    <a:pt x="1098247" y="1905000"/>
                    <a:pt x="977295" y="1792514"/>
                    <a:pt x="885371" y="1698171"/>
                  </a:cubicBezTo>
                  <a:cubicBezTo>
                    <a:pt x="793447" y="1603828"/>
                    <a:pt x="747485" y="1562704"/>
                    <a:pt x="667657" y="1451428"/>
                  </a:cubicBezTo>
                  <a:cubicBezTo>
                    <a:pt x="587829" y="1340152"/>
                    <a:pt x="486228" y="1173238"/>
                    <a:pt x="406400" y="1030514"/>
                  </a:cubicBezTo>
                  <a:cubicBezTo>
                    <a:pt x="326572" y="887790"/>
                    <a:pt x="244324" y="730553"/>
                    <a:pt x="188686" y="595086"/>
                  </a:cubicBezTo>
                  <a:cubicBezTo>
                    <a:pt x="133048" y="459619"/>
                    <a:pt x="104019" y="316895"/>
                    <a:pt x="72571" y="217714"/>
                  </a:cubicBezTo>
                  <a:cubicBezTo>
                    <a:pt x="41123" y="118533"/>
                    <a:pt x="20561" y="59266"/>
                    <a:pt x="0" y="0"/>
                  </a:cubicBezTo>
                </a:path>
              </a:pathLst>
            </a:custGeom>
            <a:noFill/>
            <a:ln w="127000">
              <a:solidFill>
                <a:schemeClr val="accent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584ED-8AAB-B94A-8288-0AF32035C59F}"/>
              </a:ext>
            </a:extLst>
          </p:cNvPr>
          <p:cNvSpPr txBox="1"/>
          <p:nvPr/>
        </p:nvSpPr>
        <p:spPr>
          <a:xfrm>
            <a:off x="615857" y="6335263"/>
            <a:ext cx="115033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www.engineeringenotes.com</a:t>
            </a:r>
            <a:r>
              <a:rPr lang="en-US" sz="1200" dirty="0"/>
              <a:t>/thermal-engineering/real-gases/real-gases-properties-van-der-waals-equation-and-equation-of-state-thermal-engineering/49112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/>
              <p:nvPr/>
            </p:nvSpPr>
            <p:spPr>
              <a:xfrm>
                <a:off x="5886137" y="707088"/>
                <a:ext cx="6027567" cy="3984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/>
                  <a:t>  “supercritical”</a:t>
                </a:r>
              </a:p>
              <a:p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/>
                  <a:t>, also “supercritical”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dirty="0"/>
                  <a:t>	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/>
                  <a:t>, “subcritical”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37" y="707088"/>
                <a:ext cx="6027567" cy="3984809"/>
              </a:xfrm>
              <a:prstGeom prst="rect">
                <a:avLst/>
              </a:prstGeom>
              <a:blipFill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/>
              <p:nvPr/>
            </p:nvSpPr>
            <p:spPr>
              <a:xfrm>
                <a:off x="0" y="1006"/>
                <a:ext cx="12192000" cy="58657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saw how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b="1" dirty="0"/>
                  <a:t> provides a unifying framework for multiple phenomena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6"/>
                <a:ext cx="12192000" cy="586571"/>
              </a:xfrm>
              <a:prstGeom prst="rect">
                <a:avLst/>
              </a:prstGeom>
              <a:blipFill>
                <a:blip r:embed="rId4"/>
                <a:stretch>
                  <a:fillRect l="-8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72126A20-5080-034A-A8F8-76C1ECBC4B60}"/>
              </a:ext>
            </a:extLst>
          </p:cNvPr>
          <p:cNvSpPr/>
          <p:nvPr/>
        </p:nvSpPr>
        <p:spPr>
          <a:xfrm>
            <a:off x="5815741" y="2359547"/>
            <a:ext cx="1952978" cy="813159"/>
          </a:xfrm>
          <a:prstGeom prst="frame">
            <a:avLst/>
          </a:prstGeom>
          <a:solidFill>
            <a:schemeClr val="accent2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D76993D-DC6A-0D63-224B-E7021A3F46B2}"/>
              </a:ext>
            </a:extLst>
          </p:cNvPr>
          <p:cNvSpPr/>
          <p:nvPr/>
        </p:nvSpPr>
        <p:spPr>
          <a:xfrm>
            <a:off x="5773901" y="620385"/>
            <a:ext cx="1845646" cy="813158"/>
          </a:xfrm>
          <a:prstGeom prst="frame">
            <a:avLst/>
          </a:prstGeom>
          <a:solidFill>
            <a:srgbClr val="FF0000">
              <a:alpha val="4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180FD0-BB6D-40F0-5315-0F6AEEF1A037}"/>
              </a:ext>
            </a:extLst>
          </p:cNvPr>
          <p:cNvCxnSpPr/>
          <p:nvPr/>
        </p:nvCxnSpPr>
        <p:spPr>
          <a:xfrm flipH="1">
            <a:off x="4174435" y="1135901"/>
            <a:ext cx="1599466" cy="930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EEDC32E2-2739-14B4-8D12-2B10A11A1002}"/>
              </a:ext>
            </a:extLst>
          </p:cNvPr>
          <p:cNvSpPr/>
          <p:nvPr/>
        </p:nvSpPr>
        <p:spPr>
          <a:xfrm>
            <a:off x="5802489" y="1496591"/>
            <a:ext cx="1845646" cy="813159"/>
          </a:xfrm>
          <a:prstGeom prst="frame">
            <a:avLst/>
          </a:prstGeom>
          <a:solidFill>
            <a:schemeClr val="accent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A6C00-7DD6-834C-04DA-449E1B9572FE}"/>
              </a:ext>
            </a:extLst>
          </p:cNvPr>
          <p:cNvCxnSpPr>
            <a:cxnSpLocks/>
          </p:cNvCxnSpPr>
          <p:nvPr/>
        </p:nvCxnSpPr>
        <p:spPr>
          <a:xfrm flipH="1">
            <a:off x="3967100" y="1792736"/>
            <a:ext cx="1780297" cy="725197"/>
          </a:xfrm>
          <a:prstGeom prst="straightConnector1">
            <a:avLst/>
          </a:prstGeom>
          <a:ln w="38100">
            <a:solidFill>
              <a:schemeClr val="accent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0438CA28-C697-B708-B39C-F5DFE3E464EB}"/>
              </a:ext>
            </a:extLst>
          </p:cNvPr>
          <p:cNvSpPr/>
          <p:nvPr/>
        </p:nvSpPr>
        <p:spPr>
          <a:xfrm>
            <a:off x="5773901" y="3233297"/>
            <a:ext cx="1599466" cy="813159"/>
          </a:xfrm>
          <a:prstGeom prst="frame">
            <a:avLst/>
          </a:prstGeom>
          <a:solidFill>
            <a:srgbClr val="00B050">
              <a:alpha val="4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9368" y="1791"/>
            <a:ext cx="1220136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also introduced differential equations of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7D1414-7BD2-0514-44D5-BC80EF67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10" y="2612118"/>
            <a:ext cx="4589361" cy="347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775F3-E19F-6472-27AC-79DBB06E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1" y="2612118"/>
            <a:ext cx="4284692" cy="338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C70B45-1B27-512A-9504-D863B1F8ABFE}"/>
                  </a:ext>
                </a:extLst>
              </p:cNvPr>
              <p:cNvSpPr txBox="1"/>
              <p:nvPr/>
            </p:nvSpPr>
            <p:spPr>
              <a:xfrm>
                <a:off x="351100" y="1412032"/>
                <a:ext cx="77393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𝒅𝑼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C70B45-1B27-512A-9504-D863B1F8A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0" y="1412032"/>
                <a:ext cx="7739342" cy="461665"/>
              </a:xfrm>
              <a:prstGeom prst="rect">
                <a:avLst/>
              </a:prstGeom>
              <a:blipFill>
                <a:blip r:embed="rId4"/>
                <a:stretch>
                  <a:fillRect l="-1148" t="-8108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907A7-D1F4-BC38-EC45-24D193E1E7D2}"/>
                  </a:ext>
                </a:extLst>
              </p:cNvPr>
              <p:cNvSpPr txBox="1"/>
              <p:nvPr/>
            </p:nvSpPr>
            <p:spPr>
              <a:xfrm>
                <a:off x="6533910" y="1423527"/>
                <a:ext cx="491345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907A7-D1F4-BC38-EC45-24D193E1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10" y="1423527"/>
                <a:ext cx="4913451" cy="461665"/>
              </a:xfrm>
              <a:prstGeom prst="rect">
                <a:avLst/>
              </a:prstGeom>
              <a:blipFill>
                <a:blip r:embed="rId5"/>
                <a:stretch>
                  <a:fillRect l="-2062"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5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9368" y="1791"/>
            <a:ext cx="1220136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introduced The Box: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48EA7-36EA-6E43-AF27-F1D07251C2A0}"/>
                  </a:ext>
                </a:extLst>
              </p:cNvPr>
              <p:cNvSpPr txBox="1"/>
              <p:nvPr/>
            </p:nvSpPr>
            <p:spPr>
              <a:xfrm>
                <a:off x="6370199" y="976732"/>
                <a:ext cx="5497714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Box-derived differential equations of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𝑃𝑑𝑉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48EA7-36EA-6E43-AF27-F1D07251C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99" y="976732"/>
                <a:ext cx="5497714" cy="1938992"/>
              </a:xfrm>
              <a:prstGeom prst="rect">
                <a:avLst/>
              </a:prstGeom>
              <a:blipFill>
                <a:blip r:embed="rId2"/>
                <a:stretch>
                  <a:fillRect l="-1839" t="-2597" r="-690"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E32F5D5-893E-0B39-363D-5347B48C1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56"/>
          <a:stretch/>
        </p:blipFill>
        <p:spPr>
          <a:xfrm>
            <a:off x="185193" y="2216629"/>
            <a:ext cx="5053789" cy="3858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6832E-FE26-D83B-6DBF-570A04637AF1}"/>
                  </a:ext>
                </a:extLst>
              </p:cNvPr>
              <p:cNvSpPr txBox="1"/>
              <p:nvPr/>
            </p:nvSpPr>
            <p:spPr>
              <a:xfrm>
                <a:off x="185193" y="641962"/>
                <a:ext cx="5822067" cy="10645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Box-derived Maxwell relations (pirouettes):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(+ three others)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6832E-FE26-D83B-6DBF-570A0463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93" y="641962"/>
                <a:ext cx="5822067" cy="1064587"/>
              </a:xfrm>
              <a:prstGeom prst="rect">
                <a:avLst/>
              </a:prstGeom>
              <a:blipFill>
                <a:blip r:embed="rId4"/>
                <a:stretch>
                  <a:fillRect l="-1302" t="-3488" b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8BBCD-FA7A-B895-0134-909EED1B7CD8}"/>
                  </a:ext>
                </a:extLst>
              </p:cNvPr>
              <p:cNvSpPr txBox="1"/>
              <p:nvPr/>
            </p:nvSpPr>
            <p:spPr>
              <a:xfrm>
                <a:off x="5578998" y="3429000"/>
                <a:ext cx="6377652" cy="14339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Box-derived relationships we never imagined: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8BBCD-FA7A-B895-0134-909EED1B7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8" y="3429000"/>
                <a:ext cx="6377652" cy="1433919"/>
              </a:xfrm>
              <a:prstGeom prst="rect">
                <a:avLst/>
              </a:prstGeom>
              <a:blipFill>
                <a:blip r:embed="rId5"/>
                <a:stretch>
                  <a:fillRect l="-1389" t="-3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42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-9368" y="1791"/>
                <a:ext cx="1220136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used the box to get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8" y="1791"/>
                <a:ext cx="12201368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A9A4946-7125-363B-419D-F4DEB932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3" y="1558965"/>
            <a:ext cx="4977388" cy="3931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443F7B-CEFB-584F-34AA-51F168D68D8D}"/>
                  </a:ext>
                </a:extLst>
              </p:cNvPr>
              <p:cNvSpPr txBox="1"/>
              <p:nvPr/>
            </p:nvSpPr>
            <p:spPr>
              <a:xfrm>
                <a:off x="5329857" y="948968"/>
                <a:ext cx="6204342" cy="15913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box led to the </a:t>
                </a:r>
                <a:r>
                  <a:rPr lang="en-US" sz="2400" b="1" dirty="0"/>
                  <a:t>general relationship</a:t>
                </a:r>
                <a:r>
                  <a:rPr lang="en-US" sz="2400" dirty="0"/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443F7B-CEFB-584F-34AA-51F168D6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57" y="948968"/>
                <a:ext cx="6204342" cy="1591333"/>
              </a:xfrm>
              <a:prstGeom prst="rect">
                <a:avLst/>
              </a:prstGeom>
              <a:blipFill>
                <a:blip r:embed="rId4"/>
                <a:stretch>
                  <a:fillRect l="-1429" t="-2362" b="-1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843F7F-8DE6-A768-90AB-7585ACC5D5FF}"/>
                  </a:ext>
                </a:extLst>
              </p:cNvPr>
              <p:cNvSpPr txBox="1"/>
              <p:nvPr/>
            </p:nvSpPr>
            <p:spPr>
              <a:xfrm>
                <a:off x="5329857" y="2860827"/>
                <a:ext cx="6204342" cy="17790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</a:t>
                </a:r>
                <a:r>
                  <a:rPr lang="en-US" sz="2400" b="1" dirty="0"/>
                  <a:t>vdw gas</a:t>
                </a:r>
                <a:r>
                  <a:rPr lang="en-US" sz="2400" dirty="0"/>
                  <a:t>, we substituted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, and got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843F7F-8DE6-A768-90AB-7585ACC5D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57" y="2860827"/>
                <a:ext cx="6204342" cy="1779013"/>
              </a:xfrm>
              <a:prstGeom prst="rect">
                <a:avLst/>
              </a:prstGeom>
              <a:blipFill>
                <a:blip r:embed="rId5"/>
                <a:stretch>
                  <a:fillRect l="-1429" b="-21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CF180-42A3-2FEF-ECA9-4D1D5079B77F}"/>
                  </a:ext>
                </a:extLst>
              </p:cNvPr>
              <p:cNvSpPr txBox="1"/>
              <p:nvPr/>
            </p:nvSpPr>
            <p:spPr>
              <a:xfrm>
                <a:off x="5329857" y="4960366"/>
                <a:ext cx="620434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</a:t>
                </a:r>
                <a:r>
                  <a:rPr lang="en-US" sz="2400" dirty="0">
                    <a:solidFill>
                      <a:schemeClr val="tx1"/>
                    </a:solidFill>
                  </a:rPr>
                  <a:t>or an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ideal gas</a:t>
                </a:r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so 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CF180-42A3-2FEF-ECA9-4D1D5079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57" y="4960366"/>
                <a:ext cx="6204342" cy="1200329"/>
              </a:xfrm>
              <a:prstGeom prst="rect">
                <a:avLst/>
              </a:prstGeom>
              <a:blipFill>
                <a:blip r:embed="rId6"/>
                <a:stretch>
                  <a:fillRect l="-1429" t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65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-9368" y="1791"/>
                <a:ext cx="1220136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also used the box to get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8" y="1791"/>
                <a:ext cx="12201368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443F7B-CEFB-584F-34AA-51F168D68D8D}"/>
                  </a:ext>
                </a:extLst>
              </p:cNvPr>
              <p:cNvSpPr txBox="1"/>
              <p:nvPr/>
            </p:nvSpPr>
            <p:spPr>
              <a:xfrm>
                <a:off x="5329857" y="948968"/>
                <a:ext cx="6204342" cy="1589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box led to the </a:t>
                </a:r>
                <a:r>
                  <a:rPr lang="en-US" sz="2400" b="1" dirty="0"/>
                  <a:t>general relationship</a:t>
                </a:r>
                <a:r>
                  <a:rPr lang="en-US" sz="2400" dirty="0"/>
                  <a:t>: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443F7B-CEFB-584F-34AA-51F168D6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57" y="948968"/>
                <a:ext cx="6204342" cy="1589218"/>
              </a:xfrm>
              <a:prstGeom prst="rect">
                <a:avLst/>
              </a:prstGeom>
              <a:blipFill>
                <a:blip r:embed="rId3"/>
                <a:stretch>
                  <a:fillRect l="-1429" t="-23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843F7F-8DE6-A768-90AB-7585ACC5D5FF}"/>
                  </a:ext>
                </a:extLst>
              </p:cNvPr>
              <p:cNvSpPr txBox="1"/>
              <p:nvPr/>
            </p:nvSpPr>
            <p:spPr>
              <a:xfrm>
                <a:off x="5329857" y="2860827"/>
                <a:ext cx="6204342" cy="25397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</a:t>
                </a:r>
                <a:r>
                  <a:rPr lang="en-US" sz="2400" b="1" dirty="0"/>
                  <a:t>vdw gas</a:t>
                </a:r>
                <a:r>
                  <a:rPr lang="en-US" sz="2400" dirty="0"/>
                  <a:t>, we can’t substitute expressions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can’t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either, so that’s a pity.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But we have a trick up our sleeve: the </a:t>
                </a:r>
                <a:r>
                  <a:rPr lang="en-US" sz="2400" b="1" dirty="0"/>
                  <a:t>Euler Chain Relation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843F7F-8DE6-A768-90AB-7585ACC5D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57" y="2860827"/>
                <a:ext cx="6204342" cy="2539798"/>
              </a:xfrm>
              <a:prstGeom prst="rect">
                <a:avLst/>
              </a:prstGeom>
              <a:blipFill>
                <a:blip r:embed="rId4"/>
                <a:stretch>
                  <a:fillRect l="-1429" t="-1485" b="-44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B608757-8613-2708-1D51-D9347C344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5" y="1603823"/>
            <a:ext cx="4074290" cy="30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Blackboard work: the Euler Chain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52AF4-3FF9-DA35-3177-59B469B63F87}"/>
                  </a:ext>
                </a:extLst>
              </p:cNvPr>
              <p:cNvSpPr txBox="1"/>
              <p:nvPr/>
            </p:nvSpPr>
            <p:spPr>
              <a:xfrm>
                <a:off x="162046" y="673406"/>
                <a:ext cx="7786868" cy="1431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Euler Chain Relation </a:t>
                </a:r>
                <a:r>
                  <a:rPr lang="en-US" sz="2400" dirty="0"/>
                  <a:t>connects slopes to each other. </a:t>
                </a:r>
              </a:p>
              <a:p>
                <a:r>
                  <a:rPr lang="en-US" sz="2400" dirty="0"/>
                  <a:t>It’s especially useful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</m:oMath>
                </a14:m>
                <a:r>
                  <a:rPr lang="en-US" sz="2400" dirty="0"/>
                  <a:t> is a contour of a surface we’re interested in. Let’s practice with these: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52AF4-3FF9-DA35-3177-59B469B6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6" y="673406"/>
                <a:ext cx="7786868" cy="1431802"/>
              </a:xfrm>
              <a:prstGeom prst="rect">
                <a:avLst/>
              </a:prstGeom>
              <a:blipFill>
                <a:blip r:embed="rId3"/>
                <a:stretch>
                  <a:fillRect l="-1140" t="-3509" b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EBDA70-8509-CF6D-629B-753C5B72E38F}"/>
                  </a:ext>
                </a:extLst>
              </p:cNvPr>
              <p:cNvSpPr txBox="1"/>
              <p:nvPr/>
            </p:nvSpPr>
            <p:spPr>
              <a:xfrm>
                <a:off x="7984600" y="639275"/>
                <a:ext cx="3536067" cy="1456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EBDA70-8509-CF6D-629B-753C5B72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600" y="639275"/>
                <a:ext cx="3536067" cy="1456232"/>
              </a:xfrm>
              <a:prstGeom prst="rect">
                <a:avLst/>
              </a:prstGeom>
              <a:blipFill>
                <a:blip r:embed="rId4"/>
                <a:stretch>
                  <a:fillRect b="-8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461249-1080-497A-1F72-1407CCF0F0D5}"/>
              </a:ext>
            </a:extLst>
          </p:cNvPr>
          <p:cNvCxnSpPr>
            <a:cxnSpLocks/>
          </p:cNvCxnSpPr>
          <p:nvPr/>
        </p:nvCxnSpPr>
        <p:spPr>
          <a:xfrm>
            <a:off x="7347031" y="937549"/>
            <a:ext cx="1056189" cy="30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F2FC93-15BF-AF43-26A4-738D6ABCCB87}"/>
              </a:ext>
            </a:extLst>
          </p:cNvPr>
          <p:cNvGrpSpPr/>
          <p:nvPr/>
        </p:nvGrpSpPr>
        <p:grpSpPr>
          <a:xfrm>
            <a:off x="1196705" y="2877109"/>
            <a:ext cx="9567891" cy="1625452"/>
            <a:chOff x="6562844" y="2336122"/>
            <a:chExt cx="9567891" cy="162545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FAAEF8-258D-20DB-D730-9414F03D99B5}"/>
                </a:ext>
              </a:extLst>
            </p:cNvPr>
            <p:cNvGrpSpPr/>
            <p:nvPr/>
          </p:nvGrpSpPr>
          <p:grpSpPr>
            <a:xfrm>
              <a:off x="6562844" y="2345136"/>
              <a:ext cx="9567891" cy="1616438"/>
              <a:chOff x="6562844" y="2355646"/>
              <a:chExt cx="9567891" cy="161643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FD1FBD5-3638-AC52-D2E8-627D5A60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2844" y="2355646"/>
                <a:ext cx="2661383" cy="1616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08F4ACD-7DB8-2975-BD03-41289E3B22EF}"/>
                      </a:ext>
                    </a:extLst>
                  </p:cNvPr>
                  <p:cNvSpPr txBox="1"/>
                  <p:nvPr/>
                </p:nvSpPr>
                <p:spPr>
                  <a:xfrm>
                    <a:off x="9654317" y="2604953"/>
                    <a:ext cx="6476418" cy="695575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Express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in terms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08F4ACD-7DB8-2975-BD03-41289E3B22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4317" y="2604953"/>
                    <a:ext cx="6476418" cy="6955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70" b="-1786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FC1195A-75C6-3228-7B51-6BFEEBD484F3}"/>
                    </a:ext>
                  </a:extLst>
                </p:cNvPr>
                <p:cNvSpPr txBox="1"/>
                <p:nvPr/>
              </p:nvSpPr>
              <p:spPr>
                <a:xfrm>
                  <a:off x="6793543" y="2336122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FC1195A-75C6-3228-7B51-6BFEEBD48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543" y="2336122"/>
                  <a:ext cx="91440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7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050882-F641-571C-4AF7-1C277CC99ACA}"/>
              </a:ext>
            </a:extLst>
          </p:cNvPr>
          <p:cNvGrpSpPr/>
          <p:nvPr/>
        </p:nvGrpSpPr>
        <p:grpSpPr>
          <a:xfrm>
            <a:off x="693270" y="4752793"/>
            <a:ext cx="11196835" cy="1804594"/>
            <a:chOff x="693270" y="4752793"/>
            <a:chExt cx="11196835" cy="180459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32B3E0-A8BD-2441-EB12-C9EE58D79AF9}"/>
                </a:ext>
              </a:extLst>
            </p:cNvPr>
            <p:cNvGrpSpPr/>
            <p:nvPr/>
          </p:nvGrpSpPr>
          <p:grpSpPr>
            <a:xfrm>
              <a:off x="693270" y="4752793"/>
              <a:ext cx="11196835" cy="1804594"/>
              <a:chOff x="711906" y="2522421"/>
              <a:chExt cx="11196835" cy="180459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D5F81E0-5615-B8AA-76D5-A6C7F242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906" y="2522421"/>
                <a:ext cx="2382667" cy="180459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99DC9E4-1CA9-DD85-9C16-6115929550BE}"/>
                      </a:ext>
                    </a:extLst>
                  </p:cNvPr>
                  <p:cNvSpPr txBox="1"/>
                  <p:nvPr/>
                </p:nvSpPr>
                <p:spPr>
                  <a:xfrm>
                    <a:off x="3181305" y="3078149"/>
                    <a:ext cx="8727436" cy="693138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Express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(which gets its own name: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𝐽𝑇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) in terms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and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99DC9E4-1CA9-DD85-9C16-611592955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1305" y="3078149"/>
                    <a:ext cx="8727436" cy="6931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16" b="-1754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B0E809-6AA7-B17D-E2A3-CAC7DA619EE1}"/>
                    </a:ext>
                  </a:extLst>
                </p:cNvPr>
                <p:cNvSpPr txBox="1"/>
                <p:nvPr/>
              </p:nvSpPr>
              <p:spPr>
                <a:xfrm>
                  <a:off x="1064372" y="4752793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B0E809-6AA7-B17D-E2A3-CAC7DA619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72" y="4752793"/>
                  <a:ext cx="91440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77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565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CA69B-7E7C-D33F-A0E1-18A9F28AA0D7}"/>
                  </a:ext>
                </a:extLst>
              </p:cNvPr>
              <p:cNvSpPr txBox="1"/>
              <p:nvPr/>
            </p:nvSpPr>
            <p:spPr>
              <a:xfrm>
                <a:off x="-9369" y="1791"/>
                <a:ext cx="12201369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Blackboard: Using the Euler Chain Relation to replace that pesky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CA69B-7E7C-D33F-A0E1-18A9F28AA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9" y="1791"/>
                <a:ext cx="12201369" cy="693138"/>
              </a:xfrm>
              <a:prstGeom prst="rect">
                <a:avLst/>
              </a:prstGeom>
              <a:blipFill>
                <a:blip r:embed="rId2"/>
                <a:stretch>
                  <a:fillRect l="-83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3470F-F08A-8694-EAFB-729BEEB70771}"/>
                  </a:ext>
                </a:extLst>
              </p:cNvPr>
              <p:cNvSpPr txBox="1"/>
              <p:nvPr/>
            </p:nvSpPr>
            <p:spPr>
              <a:xfrm>
                <a:off x="535305" y="1373245"/>
                <a:ext cx="6860918" cy="36077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 (two slides back)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Use an Euler Chain relation to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plug it in to your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3470F-F08A-8694-EAFB-729BEEB7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" y="1373245"/>
                <a:ext cx="6860918" cy="3607783"/>
              </a:xfrm>
              <a:prstGeom prst="rect">
                <a:avLst/>
              </a:prstGeom>
              <a:blipFill>
                <a:blip r:embed="rId3"/>
                <a:stretch>
                  <a:fillRect l="-1292" b="-2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B743B47-F8B9-5D85-C430-43EBDC7C6419}"/>
              </a:ext>
            </a:extLst>
          </p:cNvPr>
          <p:cNvGrpSpPr>
            <a:grpSpLocks noChangeAspect="1"/>
          </p:cNvGrpSpPr>
          <p:nvPr/>
        </p:nvGrpSpPr>
        <p:grpSpPr>
          <a:xfrm>
            <a:off x="7587358" y="1373245"/>
            <a:ext cx="3218078" cy="2874664"/>
            <a:chOff x="7425312" y="2695899"/>
            <a:chExt cx="2115806" cy="189002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19057F3-ED7F-E330-1C79-F77252DA2B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8785" r="6409" b="2849"/>
            <a:stretch/>
          </p:blipFill>
          <p:spPr bwMode="auto">
            <a:xfrm>
              <a:off x="7425312" y="2781325"/>
              <a:ext cx="2115806" cy="1804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30208E-9169-17A5-F994-711885C9626A}"/>
                    </a:ext>
                  </a:extLst>
                </p:cNvPr>
                <p:cNvSpPr txBox="1"/>
                <p:nvPr/>
              </p:nvSpPr>
              <p:spPr>
                <a:xfrm>
                  <a:off x="7775541" y="2695899"/>
                  <a:ext cx="9144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30208E-9169-17A5-F994-711885C96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541" y="2695899"/>
                  <a:ext cx="9144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043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CA69B-7E7C-D33F-A0E1-18A9F28AA0D7}"/>
                  </a:ext>
                </a:extLst>
              </p:cNvPr>
              <p:cNvSpPr txBox="1"/>
              <p:nvPr/>
            </p:nvSpPr>
            <p:spPr>
              <a:xfrm>
                <a:off x="-9369" y="1791"/>
                <a:ext cx="12201369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Blackboard: Using the Euler Chain Relation to replace that pesky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CA69B-7E7C-D33F-A0E1-18A9F28AA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9" y="1791"/>
                <a:ext cx="12201369" cy="693138"/>
              </a:xfrm>
              <a:prstGeom prst="rect">
                <a:avLst/>
              </a:prstGeom>
              <a:blipFill>
                <a:blip r:embed="rId2"/>
                <a:stretch>
                  <a:fillRect l="-83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3470F-F08A-8694-EAFB-729BEEB70771}"/>
                  </a:ext>
                </a:extLst>
              </p:cNvPr>
              <p:cNvSpPr txBox="1"/>
              <p:nvPr/>
            </p:nvSpPr>
            <p:spPr>
              <a:xfrm>
                <a:off x="535305" y="1373245"/>
                <a:ext cx="6860918" cy="36077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 (two slides back)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Use an Euler Chain relation to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plug it in to your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3470F-F08A-8694-EAFB-729BEEB7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" y="1373245"/>
                <a:ext cx="6860918" cy="3607783"/>
              </a:xfrm>
              <a:prstGeom prst="rect">
                <a:avLst/>
              </a:prstGeom>
              <a:blipFill>
                <a:blip r:embed="rId3"/>
                <a:stretch>
                  <a:fillRect l="-1292" b="-2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B743B47-F8B9-5D85-C430-43EBDC7C6419}"/>
              </a:ext>
            </a:extLst>
          </p:cNvPr>
          <p:cNvGrpSpPr>
            <a:grpSpLocks noChangeAspect="1"/>
          </p:cNvGrpSpPr>
          <p:nvPr/>
        </p:nvGrpSpPr>
        <p:grpSpPr>
          <a:xfrm>
            <a:off x="7587358" y="1373245"/>
            <a:ext cx="3218078" cy="2874664"/>
            <a:chOff x="7425312" y="2695899"/>
            <a:chExt cx="2115806" cy="189002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19057F3-ED7F-E330-1C79-F77252DA2B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8785" r="6409" b="2849"/>
            <a:stretch/>
          </p:blipFill>
          <p:spPr bwMode="auto">
            <a:xfrm>
              <a:off x="7425312" y="2781325"/>
              <a:ext cx="2115806" cy="1804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30208E-9169-17A5-F994-711885C9626A}"/>
                    </a:ext>
                  </a:extLst>
                </p:cNvPr>
                <p:cNvSpPr txBox="1"/>
                <p:nvPr/>
              </p:nvSpPr>
              <p:spPr>
                <a:xfrm>
                  <a:off x="7775541" y="2695899"/>
                  <a:ext cx="9144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30208E-9169-17A5-F994-711885C96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541" y="2695899"/>
                  <a:ext cx="9144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73D79D-DD43-0AF8-AF56-FB0E6B26AAF2}"/>
                  </a:ext>
                </a:extLst>
              </p:cNvPr>
              <p:cNvSpPr txBox="1"/>
              <p:nvPr/>
            </p:nvSpPr>
            <p:spPr>
              <a:xfrm>
                <a:off x="3388489" y="5339895"/>
                <a:ext cx="3683643" cy="1146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73D79D-DD43-0AF8-AF56-FB0E6B2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489" y="5339895"/>
                <a:ext cx="3683643" cy="1146981"/>
              </a:xfrm>
              <a:prstGeom prst="rect">
                <a:avLst/>
              </a:prstGeom>
              <a:blipFill>
                <a:blip r:embed="rId6"/>
                <a:stretch>
                  <a:fillRect b="-1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9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768</Words>
  <Application>Microsoft Macintosh PowerPoint</Application>
  <PresentationFormat>Widescreen</PresentationFormat>
  <Paragraphs>96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133</cp:revision>
  <cp:lastPrinted>2021-10-08T15:50:44Z</cp:lastPrinted>
  <dcterms:created xsi:type="dcterms:W3CDTF">2021-10-08T15:12:45Z</dcterms:created>
  <dcterms:modified xsi:type="dcterms:W3CDTF">2024-10-18T19:59:16Z</dcterms:modified>
</cp:coreProperties>
</file>